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sldIdLst>
    <p:sldId id="261" r:id="rId2"/>
    <p:sldId id="267" r:id="rId3"/>
    <p:sldId id="28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pn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4 – March 5,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3" y="2603500"/>
            <a:ext cx="5467915" cy="3416301"/>
          </a:xfrm>
        </p:spPr>
        <p:txBody>
          <a:bodyPr>
            <a:normAutofit fontScale="92500" lnSpcReduction="20000"/>
          </a:bodyPr>
          <a:lstStyle/>
          <a:p>
            <a:r>
              <a:rPr lang="en-US" sz="2300" b="1" dirty="0"/>
              <a:t>Do Now – Some missing notes</a:t>
            </a:r>
          </a:p>
          <a:p>
            <a:r>
              <a:rPr lang="en-US" sz="2300" b="1" dirty="0"/>
              <a:t>Objective:  </a:t>
            </a:r>
          </a:p>
          <a:p>
            <a:pPr lvl="1"/>
            <a:r>
              <a:rPr lang="en-US" sz="2000" b="1" dirty="0"/>
              <a:t>7.1 Radioactivity Lab</a:t>
            </a:r>
          </a:p>
          <a:p>
            <a:pPr marL="457200" lvl="1" indent="0">
              <a:buNone/>
            </a:pPr>
            <a:endParaRPr lang="en-US" sz="2000" b="1" dirty="0"/>
          </a:p>
          <a:p>
            <a:r>
              <a:rPr lang="en-US" sz="2000" b="1" dirty="0"/>
              <a:t>Assignment:  (pending)</a:t>
            </a:r>
          </a:p>
          <a:p>
            <a:pPr lvl="2"/>
            <a:r>
              <a:rPr lang="en-US" sz="1800" b="1" dirty="0"/>
              <a:t>Finish 7.1 Lab packet (due Tues next week)</a:t>
            </a:r>
          </a:p>
          <a:p>
            <a:pPr lvl="2"/>
            <a:r>
              <a:rPr lang="en-US" sz="1800" b="1" dirty="0"/>
              <a:t>p283 #6-13 (Complete due Tues)</a:t>
            </a:r>
          </a:p>
          <a:p>
            <a:pPr marL="914400" lvl="2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/>
              <a:t>Agenda:</a:t>
            </a:r>
          </a:p>
          <a:p>
            <a:pPr lvl="1"/>
            <a:r>
              <a:rPr lang="en-US" sz="1800" b="1" dirty="0"/>
              <a:t>Decay Reactions</a:t>
            </a:r>
          </a:p>
          <a:p>
            <a:pPr lvl="1"/>
            <a:r>
              <a:rPr lang="en-US" sz="2000" b="1" dirty="0"/>
              <a:t>Radioactivity Lab:</a:t>
            </a:r>
          </a:p>
          <a:p>
            <a:pPr lvl="2"/>
            <a:r>
              <a:rPr lang="en-US" sz="1800" b="1" dirty="0"/>
              <a:t>Part 1: Physical Pennies</a:t>
            </a:r>
          </a:p>
          <a:p>
            <a:pPr lvl="2"/>
            <a:r>
              <a:rPr lang="en-US" sz="1800" b="1" dirty="0"/>
              <a:t>Part 2: Virtual Pennies</a:t>
            </a:r>
          </a:p>
          <a:p>
            <a:pPr lvl="2"/>
            <a:r>
              <a:rPr lang="en-US" sz="1800" b="1" dirty="0"/>
              <a:t>Part 3: Simulation of Atoms</a:t>
            </a:r>
          </a:p>
          <a:p>
            <a:pPr lvl="1"/>
            <a:r>
              <a:rPr lang="en-US" sz="2000" b="1" dirty="0"/>
              <a:t>Use Pennies </a:t>
            </a:r>
            <a:r>
              <a:rPr lang="en-US" sz="2000" b="1"/>
              <a:t>in bag</a:t>
            </a:r>
            <a:endParaRPr lang="en-US" sz="2000" b="1" dirty="0"/>
          </a:p>
          <a:p>
            <a:pPr lvl="1"/>
            <a:r>
              <a:rPr lang="en-US" sz="2000" b="1" dirty="0"/>
              <a:t>Use TI-84 calculator or website for virtual pennies </a:t>
            </a:r>
          </a:p>
          <a:p>
            <a:pPr lvl="1"/>
            <a:r>
              <a:rPr lang="en-US" sz="2000" b="1" dirty="0"/>
              <a:t>Use Laptops from cart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Reactions for nuclear decay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603499"/>
                <a:ext cx="8825659" cy="3863561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b="1" dirty="0"/>
                  <a:t>Niobium -97 undergoes beta decay.  Write the decay reaction.</a:t>
                </a:r>
              </a:p>
              <a:p>
                <a:r>
                  <a:rPr lang="en-US" b="1" dirty="0"/>
                  <a:t>             </a:t>
                </a:r>
                <a:r>
                  <a:rPr lang="en-US" b="1" dirty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</m:acc>
                      </m:e>
                    </m:sPre>
                  </m:oMath>
                </a14:m>
                <a:r>
                  <a:rPr lang="en-US" b="1" dirty="0">
                    <a:sym typeface="Wingdings" panose="05000000000000000000" pitchFamily="2" charset="2"/>
                  </a:rPr>
                  <a:t>    +    ???</a:t>
                </a:r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We need to apply the two nuclear reaction balancing principles to determine the second product.</a:t>
                </a:r>
              </a:p>
              <a:p>
                <a:pPr lvl="1"/>
                <a:r>
                  <a:rPr lang="en-US" b="1" dirty="0"/>
                  <a:t>1) Mass number for reactants and products must balance.</a:t>
                </a:r>
              </a:p>
              <a:p>
                <a:pPr lvl="1"/>
                <a:r>
                  <a:rPr lang="en-US" b="1" dirty="0"/>
                  <a:t>2) Atomic number for reactants and products must balance.</a:t>
                </a:r>
              </a:p>
              <a:p>
                <a:pPr lvl="1"/>
                <a:r>
                  <a:rPr lang="en-US" sz="2400" b="1" dirty="0"/>
                  <a:t>                 </a:t>
                </a:r>
                <a:r>
                  <a:rPr lang="en-US" sz="2400" b="1" dirty="0">
                    <a:sym typeface="Wingdings" panose="05000000000000000000" pitchFamily="2" charset="2"/>
                  </a:rPr>
                  <a:t> 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𝜈</m:t>
                            </m:r>
                          </m:e>
                        </m:acc>
                      </m:e>
                    </m:sPre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400" b="1" dirty="0">
                    <a:sym typeface="Wingdings" panose="05000000000000000000" pitchFamily="2" charset="2"/>
                  </a:rPr>
                  <a:t>+   </a:t>
                </a:r>
              </a:p>
              <a:p>
                <a:endParaRPr lang="en-US" b="1" dirty="0">
                  <a:sym typeface="Wingdings" panose="05000000000000000000" pitchFamily="2" charset="2"/>
                </a:endParaRPr>
              </a:p>
              <a:p>
                <a:r>
                  <a:rPr lang="en-US" b="1" dirty="0"/>
                  <a:t>Platinum – 190 undergoes alpha decay. </a:t>
                </a:r>
              </a:p>
              <a:p>
                <a:r>
                  <a:rPr lang="en-US" b="1" dirty="0"/>
                  <a:t>Uranium – 238 undergoes alpha decay.</a:t>
                </a:r>
              </a:p>
              <a:p>
                <a:r>
                  <a:rPr lang="en-US" b="1" dirty="0"/>
                  <a:t>Thorium – 238 undergoes beta decay.</a:t>
                </a:r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603499"/>
                <a:ext cx="8825659" cy="3863561"/>
              </a:xfrm>
              <a:blipFill>
                <a:blip r:embed="rId3"/>
                <a:stretch>
                  <a:fillRect t="-1420" r="-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249244"/>
              </p:ext>
            </p:extLst>
          </p:nvPr>
        </p:nvGraphicFramePr>
        <p:xfrm>
          <a:off x="2364804" y="4630660"/>
          <a:ext cx="671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342720" imgH="241200" progId="Equation.DSMT4">
                  <p:embed/>
                </p:oleObj>
              </mc:Choice>
              <mc:Fallback>
                <p:oleObj name="Equation" r:id="rId4" imgW="34272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64804" y="4630660"/>
                        <a:ext cx="6715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863439"/>
              </p:ext>
            </p:extLst>
          </p:nvPr>
        </p:nvGraphicFramePr>
        <p:xfrm>
          <a:off x="1539874" y="2864509"/>
          <a:ext cx="671513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6" imgW="342720" imgH="241200" progId="Equation.DSMT4">
                  <p:embed/>
                </p:oleObj>
              </mc:Choice>
              <mc:Fallback>
                <p:oleObj name="Equation" r:id="rId6" imgW="34272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9874" y="2864509"/>
                        <a:ext cx="671513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8243"/>
              </p:ext>
            </p:extLst>
          </p:nvPr>
        </p:nvGraphicFramePr>
        <p:xfrm>
          <a:off x="4814935" y="4630661"/>
          <a:ext cx="7207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7" imgW="368280" imgH="241200" progId="Equation.DSMT4">
                  <p:embed/>
                </p:oleObj>
              </mc:Choice>
              <mc:Fallback>
                <p:oleObj name="Equation" r:id="rId7" imgW="368280" imgH="2412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14935" y="4630661"/>
                        <a:ext cx="720725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9628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and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2252" cy="3416300"/>
          </a:xfrm>
        </p:spPr>
        <p:txBody>
          <a:bodyPr>
            <a:normAutofit/>
          </a:bodyPr>
          <a:lstStyle/>
          <a:p>
            <a:pPr lvl="1"/>
            <a:r>
              <a:rPr lang="en-US" sz="2200" b="1" dirty="0"/>
              <a:t>Exit Slip – Clean up</a:t>
            </a:r>
          </a:p>
          <a:p>
            <a:pPr lvl="1"/>
            <a:endParaRPr lang="en-US" sz="2200" b="1" dirty="0"/>
          </a:p>
          <a:p>
            <a:pPr lvl="1"/>
            <a:endParaRPr lang="en-US" b="1" dirty="0"/>
          </a:p>
          <a:p>
            <a:pPr lvl="1"/>
            <a:r>
              <a:rPr lang="en-US" sz="1800" b="1" dirty="0"/>
              <a:t>What’s due? (homework for a homework check next class) </a:t>
            </a:r>
          </a:p>
          <a:p>
            <a:pPr lvl="2"/>
            <a:r>
              <a:rPr lang="en-US" sz="1900" b="1" dirty="0"/>
              <a:t>7.1 Lab packet</a:t>
            </a:r>
          </a:p>
          <a:p>
            <a:pPr lvl="2"/>
            <a:r>
              <a:rPr lang="en-US" sz="2000" b="1" dirty="0"/>
              <a:t>p283 #6-13 </a:t>
            </a:r>
          </a:p>
          <a:p>
            <a:pPr lvl="1"/>
            <a:r>
              <a:rPr lang="en-US" sz="2000" b="1" dirty="0"/>
              <a:t>What’s next? (What to read to prepare for the next class)</a:t>
            </a:r>
          </a:p>
          <a:p>
            <a:pPr lvl="2"/>
            <a:r>
              <a:rPr lang="en-US" sz="2000" b="1" dirty="0"/>
              <a:t>Read 7.1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34521</TotalTime>
  <Words>207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 Math</vt:lpstr>
      <vt:lpstr>Century Gothic</vt:lpstr>
      <vt:lpstr>Wingdings 3</vt:lpstr>
      <vt:lpstr>Ion Boardroom</vt:lpstr>
      <vt:lpstr>Equation</vt:lpstr>
      <vt:lpstr>Physics 4 – March 5, 2020 </vt:lpstr>
      <vt:lpstr>Reactions for nuclear decay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428</cp:revision>
  <dcterms:created xsi:type="dcterms:W3CDTF">2015-08-11T02:33:52Z</dcterms:created>
  <dcterms:modified xsi:type="dcterms:W3CDTF">2020-03-05T16:40:19Z</dcterms:modified>
</cp:coreProperties>
</file>